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  <p:sldMasterId id="2147483840" r:id="rId2"/>
    <p:sldMasterId id="2147483852" r:id="rId3"/>
    <p:sldMasterId id="2147483816" r:id="rId4"/>
    <p:sldMasterId id="2147483792" r:id="rId5"/>
    <p:sldMasterId id="2147483804" r:id="rId6"/>
    <p:sldMasterId id="2147483864" r:id="rId7"/>
    <p:sldMasterId id="2147483876" r:id="rId8"/>
    <p:sldMasterId id="2147483893" r:id="rId9"/>
  </p:sldMasterIdLst>
  <p:notesMasterIdLst>
    <p:notesMasterId r:id="rId31"/>
  </p:notesMasterIdLst>
  <p:handoutMasterIdLst>
    <p:handoutMasterId r:id="rId32"/>
  </p:handoutMasterIdLst>
  <p:sldIdLst>
    <p:sldId id="313" r:id="rId10"/>
    <p:sldId id="315" r:id="rId11"/>
    <p:sldId id="316" r:id="rId12"/>
    <p:sldId id="309" r:id="rId13"/>
    <p:sldId id="311" r:id="rId14"/>
    <p:sldId id="318" r:id="rId15"/>
    <p:sldId id="320" r:id="rId16"/>
    <p:sldId id="322" r:id="rId17"/>
    <p:sldId id="303" r:id="rId18"/>
    <p:sldId id="301" r:id="rId19"/>
    <p:sldId id="302" r:id="rId20"/>
    <p:sldId id="305" r:id="rId21"/>
    <p:sldId id="306" r:id="rId22"/>
    <p:sldId id="307" r:id="rId23"/>
    <p:sldId id="308" r:id="rId24"/>
    <p:sldId id="319" r:id="rId25"/>
    <p:sldId id="324" r:id="rId26"/>
    <p:sldId id="312" r:id="rId27"/>
    <p:sldId id="323" r:id="rId28"/>
    <p:sldId id="310" r:id="rId29"/>
    <p:sldId id="321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14"/>
    <a:srgbClr val="002855"/>
    <a:srgbClr val="968C83"/>
    <a:srgbClr val="F0B3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13" autoAdjust="0"/>
    <p:restoredTop sz="94715" autoAdjust="0"/>
  </p:normalViewPr>
  <p:slideViewPr>
    <p:cSldViewPr snapToObjects="1">
      <p:cViewPr varScale="1">
        <p:scale>
          <a:sx n="142" d="100"/>
          <a:sy n="142" d="100"/>
        </p:scale>
        <p:origin x="1188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58732CD9-09CD-46A6-947E-BF521A00B297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DFE81BCA-C0D8-4289-AF74-738258FAF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38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1F2737E2-46FD-3742-BC67-55F5354BD562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EBCD1FDB-CE02-974B-9AB1-974DAEB1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Brent-</a:t>
            </a:r>
            <a:r>
              <a:rPr lang="en-US" baseline="0" dirty="0" smtClean="0"/>
              <a:t> intro, turn over to Hiwot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3B8-49A0-4B62-ACEB-40402D6ACFD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35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3B8-49A0-4B62-ACEB-40402D6ACFD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00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4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484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994C-B8B3-A740-949B-C8D716F26A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7EE6-F7C9-3041-A28D-502F5689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614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E69C-4D79-BB49-9350-1FEE210EB4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7EE6-F7C9-3041-A28D-502F5689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98701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FA6FB-FDD3-A446-B5AE-30BBE73852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0F847EE6-F7C9-3041-A28D-502F5689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99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910AFF4-FF09-4E39-A88B-6D3A545564D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342900"/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defTabSz="342900"/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5242921"/>
      </p:ext>
    </p:extLst>
  </p:cSld>
  <p:clrMapOvr>
    <a:masterClrMapping/>
  </p:clrMapOvr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910AFF4-FF09-4E39-A88B-6D3A545564D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342900"/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defTabSz="342900"/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6858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6858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8744795"/>
      </p:ext>
    </p:extLst>
  </p:cSld>
  <p:clrMapOvr>
    <a:masterClrMapping/>
  </p:clrMapOvr>
  <p:hf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910AFF4-FF09-4E39-A88B-6D3A545564D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342900"/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defTabSz="342900"/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7283533"/>
      </p:ext>
    </p:extLst>
  </p:cSld>
  <p:clrMapOvr>
    <a:masterClrMapping/>
  </p:clrMapOvr>
  <p:hf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910AFF4-FF09-4E39-A88B-6D3A545564D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342900"/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defTabSz="342900"/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6858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6858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786457"/>
      </p:ext>
    </p:extLst>
  </p:cSld>
  <p:clrMapOvr>
    <a:masterClrMapping/>
  </p:clrMapOvr>
  <p:hf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910AFF4-FF09-4E39-A88B-6D3A545564D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342900"/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defTabSz="342900"/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500462"/>
      </p:ext>
    </p:extLst>
  </p:cSld>
  <p:clrMapOvr>
    <a:masterClrMapping/>
  </p:clrMapOvr>
  <p:hf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E69C-4D79-BB49-9350-1FEE210EB4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7EE6-F7C9-3041-A28D-502F5689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9575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E69C-4D79-BB49-9350-1FEE210EB4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7EE6-F7C9-3041-A28D-502F5689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2025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34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84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2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55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42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32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5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02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3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0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91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04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5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61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60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73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2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1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4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70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08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27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9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65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25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73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47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56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84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6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78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03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930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42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01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42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07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12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141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800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1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53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080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743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946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13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684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952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759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467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152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5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167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799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12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23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31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26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999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376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2130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755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4"/>
            <a:ext cx="7772400" cy="1021556"/>
          </a:xfrm>
        </p:spPr>
        <p:txBody>
          <a:bodyPr anchor="t"/>
          <a:lstStyle>
            <a:lvl1pPr algn="l">
              <a:defRPr sz="3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595959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85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956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892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260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582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8587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56207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7412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243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7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7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860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1B51-25EE-0147-9293-37E16A7002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0F847EE6-F7C9-3041-A28D-502F5689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471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FD86-78C4-084A-B0B5-04A7A3431B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7EE6-F7C9-3041-A28D-502F5689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928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28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F20F-8413-1548-BF61-558511100D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0F847EE6-F7C9-3041-A28D-502F5689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371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E69C-4D79-BB49-9350-1FEE210EB4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0F847EE6-F7C9-3041-A28D-502F5689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02443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E69C-4D79-BB49-9350-1FEE210EB4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0F847EE6-F7C9-3041-A28D-502F5689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2857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21C6-642C-6F4C-B53C-06F3F35CEF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7EE6-F7C9-3041-A28D-502F5689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747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994C-B8B3-A740-949B-C8D716F26A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7EE6-F7C9-3041-A28D-502F5689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634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E69C-4D79-BB49-9350-1FEE210EB4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7EE6-F7C9-3041-A28D-502F5689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9245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FA6FB-FDD3-A446-B5AE-30BBE73852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0F847EE6-F7C9-3041-A28D-502F5689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3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910AFF4-FF09-4E39-A88B-6D3A545564D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342900"/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defTabSz="342900"/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9949855"/>
      </p:ext>
    </p:extLst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910AFF4-FF09-4E39-A88B-6D3A545564D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342900"/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defTabSz="342900"/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6858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6858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932240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910AFF4-FF09-4E39-A88B-6D3A545564D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342900"/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defTabSz="342900"/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231958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168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910AFF4-FF09-4E39-A88B-6D3A545564D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342900"/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defTabSz="342900"/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6858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6858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6748682"/>
      </p:ext>
    </p:extLst>
  </p:cSld>
  <p:clrMapOvr>
    <a:masterClrMapping/>
  </p:clrMapOvr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910AFF4-FF09-4E39-A88B-6D3A545564D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342900"/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defTabSz="342900"/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3838723"/>
      </p:ext>
    </p:extLst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E69C-4D79-BB49-9350-1FEE210EB4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7EE6-F7C9-3041-A28D-502F5689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931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E69C-4D79-BB49-9350-1FEE210EB4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7EE6-F7C9-3041-A28D-502F5689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4727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1B51-25EE-0147-9293-37E16A7002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0F847EE6-F7C9-3041-A28D-502F5689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4790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FD86-78C4-084A-B0B5-04A7A3431B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7EE6-F7C9-3041-A28D-502F5689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324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F20F-8413-1548-BF61-558511100D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0F847EE6-F7C9-3041-A28D-502F5689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765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E69C-4D79-BB49-9350-1FEE210EB4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0F847EE6-F7C9-3041-A28D-502F5689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573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E69C-4D79-BB49-9350-1FEE210EB4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0F847EE6-F7C9-3041-A28D-502F5689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21192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21C6-642C-6F4C-B53C-06F3F35CEF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7EE6-F7C9-3041-A28D-502F5689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43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8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55CA2-2353-1947-B0FF-946C82441B87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7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97EA2-E7AE-F84D-BFF6-8063478EE14B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5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09EAD-C038-024B-B91F-CE14DFDAF5B0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5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79B85-2BE0-6E4A-B7DE-5D7B9AFCFAE6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1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77CA9-9527-8A44-8BFB-95874792BD1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7E0E3-2968-B14E-8902-64BA2B69C96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4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5"/>
          <p:cNvSpPr txBox="1">
            <a:spLocks/>
          </p:cNvSpPr>
          <p:nvPr userDrawn="1"/>
        </p:nvSpPr>
        <p:spPr>
          <a:xfrm>
            <a:off x="5334000" y="4686300"/>
            <a:ext cx="3581400" cy="285750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>
              <a:defRPr/>
            </a:pPr>
            <a:r>
              <a:rPr lang="en-US" sz="675" dirty="0" smtClean="0">
                <a:solidFill>
                  <a:prstClr val="white">
                    <a:alpha val="85000"/>
                  </a:prstClr>
                </a:solidFill>
                <a:latin typeface="Arial"/>
                <a:cs typeface="Times New Roman (Body)"/>
              </a:rPr>
              <a:t>WEST VIRGINIA UNIVERSITY</a:t>
            </a:r>
          </a:p>
        </p:txBody>
      </p:sp>
    </p:spTree>
    <p:extLst>
      <p:ext uri="{BB962C8B-B14F-4D97-AF65-F5344CB8AC3E}">
        <p14:creationId xmlns:p14="http://schemas.microsoft.com/office/powerpoint/2010/main" val="180043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3300" u="none" kern="1200" cap="all">
          <a:solidFill>
            <a:srgbClr val="25406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25406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b="0" i="0" kern="1200">
          <a:solidFill>
            <a:srgbClr val="25406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25406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b="0" i="0" kern="1200">
          <a:solidFill>
            <a:srgbClr val="25406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b="0" i="0" kern="1200">
          <a:solidFill>
            <a:srgbClr val="25406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0AFF4-FF09-4E39-A88B-6D3A545564D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133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0AFF4-FF09-4E39-A88B-6D3A545564D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6/13/2019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671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cid:image001.png@01D30BB0.925A7DF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publicinterestdesign.sandbox.wvu.edu/mon-forest-towns/style-manual" TargetMode="Externa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arcgis.com/home/webmap/viewer.html?webmap=485b9ce52673444e94fb60d7b1ea1a9b&amp;extent=-81.1295,37.6515,-77.7677,39.3813" TargetMode="Externa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ublicinterestdesign.sandbox.wvu.edu/mon-forest-towns" TargetMode="Externa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7EE6-F7C9-3041-A28D-502F5689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 txBox="1">
            <a:spLocks noGrp="1"/>
          </p:cNvSpPr>
          <p:nvPr>
            <p:ph type="ctrTitle"/>
          </p:nvPr>
        </p:nvSpPr>
        <p:spPr>
          <a:xfrm>
            <a:off x="1219200" y="971550"/>
            <a:ext cx="716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Mon Forest Towns Summit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/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June 13, 2019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Elkins, WV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8860" y="93152"/>
            <a:ext cx="117286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/>
          <a:srcRect l="3920" r="2701"/>
          <a:stretch/>
        </p:blipFill>
        <p:spPr>
          <a:xfrm>
            <a:off x="0" y="657236"/>
            <a:ext cx="9144000" cy="41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102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3A258B-867B-4098-BEC6-311C8A628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MFT Asset map &amp;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327CD4-8161-4C2A-835A-C048244E4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3950"/>
            <a:ext cx="7753350" cy="3262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/>
              <a:t>Tasks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Data development: tourism amenity points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Data development: recreational features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Web map development: create enhanced interactive online map to highlight tourism amenities and unique features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Web site development: complete user experience incorporating web map and related content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solidFill>
                <a:srgbClr val="F1B014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5094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28311F-0F29-441D-B219-F205B655A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019" y="-95250"/>
            <a:ext cx="8382000" cy="993775"/>
          </a:xfrm>
        </p:spPr>
        <p:txBody>
          <a:bodyPr>
            <a:noAutofit/>
          </a:bodyPr>
          <a:lstStyle/>
          <a:p>
            <a:r>
              <a:rPr lang="en-US" dirty="0"/>
              <a:t>Draft web map application (basic)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22D652E-B997-46DA-AE07-51ECB9403430}"/>
              </a:ext>
            </a:extLst>
          </p:cNvPr>
          <p:cNvSpPr txBox="1"/>
          <p:nvPr/>
        </p:nvSpPr>
        <p:spPr>
          <a:xfrm>
            <a:off x="6050820" y="719245"/>
            <a:ext cx="274319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Calibri" panose="020F0502020204030204" pitchFamily="34" charset="0"/>
              </a:rPr>
              <a:t>Current Layers:</a:t>
            </a:r>
          </a:p>
          <a:p>
            <a:r>
              <a:rPr lang="en-US" sz="1400" dirty="0">
                <a:latin typeface="Calibri" panose="020F0502020204030204" pitchFamily="34" charset="0"/>
              </a:rPr>
              <a:t>Tourism amenities (incomplete)</a:t>
            </a:r>
          </a:p>
          <a:p>
            <a:r>
              <a:rPr lang="en-US" sz="1400" dirty="0">
                <a:latin typeface="Calibri" panose="020F0502020204030204" pitchFamily="34" charset="0"/>
              </a:rPr>
              <a:t>USFS recreation sites</a:t>
            </a:r>
          </a:p>
          <a:p>
            <a:r>
              <a:rPr lang="en-US" sz="1400" dirty="0">
                <a:latin typeface="Calibri" panose="020F0502020204030204" pitchFamily="34" charset="0"/>
              </a:rPr>
              <a:t>USFS trails</a:t>
            </a:r>
          </a:p>
          <a:p>
            <a:r>
              <a:rPr lang="en-US" sz="1400" dirty="0">
                <a:latin typeface="Calibri" panose="020F0502020204030204" pitchFamily="34" charset="0"/>
              </a:rPr>
              <a:t>Biking, hiking, XC trails </a:t>
            </a:r>
          </a:p>
          <a:p>
            <a:r>
              <a:rPr lang="en-US" sz="1400" dirty="0">
                <a:latin typeface="Calibri" panose="020F0502020204030204" pitchFamily="34" charset="0"/>
              </a:rPr>
              <a:t>Whitewater stream trails</a:t>
            </a:r>
          </a:p>
          <a:p>
            <a:r>
              <a:rPr lang="en-US" sz="1400" dirty="0">
                <a:latin typeface="Calibri" panose="020F0502020204030204" pitchFamily="34" charset="0"/>
              </a:rPr>
              <a:t>Wilderness areas</a:t>
            </a:r>
          </a:p>
          <a:p>
            <a:r>
              <a:rPr lang="en-US" sz="1400" dirty="0">
                <a:latin typeface="Calibri" panose="020F0502020204030204" pitchFamily="34" charset="0"/>
              </a:rPr>
              <a:t>Recreation areas</a:t>
            </a:r>
          </a:p>
          <a:p>
            <a:r>
              <a:rPr lang="en-US" sz="1400" dirty="0">
                <a:latin typeface="Calibri" panose="020F0502020204030204" pitchFamily="34" charset="0"/>
              </a:rPr>
              <a:t>USFS Surface ownership</a:t>
            </a:r>
          </a:p>
          <a:p>
            <a:endParaRPr lang="en-US" sz="1400" dirty="0">
              <a:latin typeface="Calibri" panose="020F0502020204030204" pitchFamily="34" charset="0"/>
            </a:endParaRPr>
          </a:p>
          <a:p>
            <a:r>
              <a:rPr lang="en-US" sz="1400" u="sng" dirty="0">
                <a:latin typeface="Calibri" panose="020F0502020204030204" pitchFamily="34" charset="0"/>
              </a:rPr>
              <a:t>Functions:</a:t>
            </a:r>
            <a:r>
              <a:rPr lang="en-US" sz="1400" dirty="0">
                <a:latin typeface="Calibri" panose="020F0502020204030204" pitchFamily="34" charset="0"/>
              </a:rPr>
              <a:t/>
            </a:r>
            <a:br>
              <a:rPr lang="en-US" sz="1400" dirty="0">
                <a:latin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</a:rPr>
              <a:t>Turn layers on/off</a:t>
            </a:r>
          </a:p>
          <a:p>
            <a:r>
              <a:rPr lang="en-US" sz="1400" dirty="0">
                <a:latin typeface="Calibri" panose="020F0502020204030204" pitchFamily="34" charset="0"/>
              </a:rPr>
              <a:t>Click on feature; view popup</a:t>
            </a:r>
          </a:p>
          <a:p>
            <a:r>
              <a:rPr lang="en-US" sz="1400" dirty="0">
                <a:latin typeface="Calibri" panose="020F0502020204030204" pitchFamily="34" charset="0"/>
              </a:rPr>
              <a:t>Print map</a:t>
            </a:r>
          </a:p>
          <a:p>
            <a:r>
              <a:rPr lang="en-US" sz="1400" dirty="0">
                <a:latin typeface="Calibri" panose="020F0502020204030204" pitchFamily="34" charset="0"/>
              </a:rPr>
              <a:t>Change </a:t>
            </a:r>
            <a:r>
              <a:rPr lang="en-US" sz="1400" dirty="0" err="1">
                <a:latin typeface="Calibri" panose="020F0502020204030204" pitchFamily="34" charset="0"/>
              </a:rPr>
              <a:t>basemap</a:t>
            </a:r>
            <a:r>
              <a:rPr lang="en-US" sz="1400" dirty="0">
                <a:latin typeface="Calibri" panose="020F0502020204030204" pitchFamily="34" charset="0"/>
              </a:rPr>
              <a:t> layer</a:t>
            </a:r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BCFE22E-8EBA-47EE-92B9-5AC91B25993C}"/>
              </a:ext>
            </a:extLst>
          </p:cNvPr>
          <p:cNvSpPr/>
          <p:nvPr/>
        </p:nvSpPr>
        <p:spPr>
          <a:xfrm>
            <a:off x="6063764" y="4073932"/>
            <a:ext cx="26230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URL: </a:t>
            </a:r>
            <a:r>
              <a:rPr lang="en-US" sz="1600" b="1" dirty="0" smtClean="0">
                <a:solidFill>
                  <a:schemeClr val="accent1"/>
                </a:solidFill>
              </a:rPr>
              <a:t>https</a:t>
            </a:r>
            <a:r>
              <a:rPr lang="en-US" sz="1600" b="1" dirty="0">
                <a:solidFill>
                  <a:schemeClr val="accent1"/>
                </a:solidFill>
              </a:rPr>
              <a:t>://bit.ly/2KJoCfj</a:t>
            </a:r>
          </a:p>
        </p:txBody>
      </p:sp>
      <p:pic>
        <p:nvPicPr>
          <p:cNvPr id="15" name="Picture 14" descr="Screen Clipping">
            <a:extLst>
              <a:ext uri="{FF2B5EF4-FFF2-40B4-BE49-F238E27FC236}">
                <a16:creationId xmlns="" xmlns:a16="http://schemas.microsoft.com/office/drawing/2014/main" id="{6221411E-7728-4AAA-BAFD-30A1C71CB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42950"/>
            <a:ext cx="5373424" cy="350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09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4F6C39-83AE-4FC7-B4C8-2C66411FA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29606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Task details: Data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114789-EBB8-46A1-9BB0-1C0EAB20F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987" y="1180781"/>
            <a:ext cx="8458200" cy="33944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Tourism amenity development</a:t>
            </a:r>
          </a:p>
          <a:p>
            <a:pPr lvl="1"/>
            <a:r>
              <a:rPr lang="en-US" dirty="0"/>
              <a:t>Includes lodging, accommodations, recreation sites, restaurants, services etc.</a:t>
            </a:r>
          </a:p>
          <a:p>
            <a:pPr lvl="1"/>
            <a:r>
              <a:rPr lang="en-US" dirty="0"/>
              <a:t>Data includes address, phone, email, website, photos if available</a:t>
            </a:r>
          </a:p>
          <a:p>
            <a:pPr lvl="1"/>
            <a:r>
              <a:rPr lang="en-US" dirty="0"/>
              <a:t>Considered complete for some counties (Pocahontas, Tucker)</a:t>
            </a:r>
          </a:p>
          <a:p>
            <a:pPr lvl="1"/>
            <a:r>
              <a:rPr lang="en-US" dirty="0"/>
              <a:t>Incomplete for others (especially Nicholas, Preston, Randolph)</a:t>
            </a:r>
          </a:p>
          <a:p>
            <a:pPr lvl="1"/>
            <a:r>
              <a:rPr lang="en-US" dirty="0"/>
              <a:t>New funding will allow us to complete &amp; verify existing data for Monongahela National Forest &amp; surrounding </a:t>
            </a:r>
            <a:r>
              <a:rPr lang="en-US" dirty="0" smtClean="0"/>
              <a:t>counties</a:t>
            </a:r>
          </a:p>
          <a:p>
            <a:pPr lvl="1"/>
            <a:r>
              <a:rPr lang="en-US" dirty="0" smtClean="0"/>
              <a:t>New funding will allow for website integration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2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20"/>
            <a:ext cx="7886700" cy="99377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m</a:t>
            </a:r>
            <a:r>
              <a:rPr lang="en-US" dirty="0" smtClean="0">
                <a:solidFill>
                  <a:srgbClr val="002060"/>
                </a:solidFill>
              </a:rPr>
              <a:t>onforesttowns.com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5350"/>
            <a:ext cx="9144000" cy="358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65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11" y="0"/>
            <a:ext cx="8534400" cy="9937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Phase 1 summer and fall 2019 (funded)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382660"/>
              </p:ext>
            </p:extLst>
          </p:nvPr>
        </p:nvGraphicFramePr>
        <p:xfrm>
          <a:off x="4419600" y="926797"/>
          <a:ext cx="2895600" cy="14890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95600"/>
              </a:tblGrid>
              <a:tr h="309245">
                <a:tc>
                  <a:txBody>
                    <a:bodyPr/>
                    <a:lstStyle/>
                    <a:p>
                      <a:pPr marL="46355" marR="0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Website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marL="503555" marR="0" lvl="1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User experience</a:t>
                      </a:r>
                      <a:r>
                        <a:rPr lang="en-US" sz="1400" spc="-9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design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0360">
                <a:tc>
                  <a:txBody>
                    <a:bodyPr/>
                    <a:lstStyle/>
                    <a:p>
                      <a:pPr marL="503555" marR="0" lvl="1">
                        <a:spcBef>
                          <a:spcPts val="66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Branding</a:t>
                      </a:r>
                      <a:r>
                        <a:rPr lang="en-US" sz="1400" spc="-135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consu</a:t>
                      </a:r>
                      <a:r>
                        <a:rPr lang="en-US" sz="1400" spc="-3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</a:t>
                      </a:r>
                      <a:r>
                        <a:rPr lang="en-US" sz="1400" spc="-65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sz="1400" spc="-27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503555" marR="390525" lvl="1" indent="-9525">
                        <a:lnSpc>
                          <a:spcPct val="12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Content</a:t>
                      </a:r>
                      <a:r>
                        <a:rPr lang="en-US" sz="1400" spc="4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production</a:t>
                      </a:r>
                      <a:r>
                        <a:rPr lang="en-US" sz="1400" spc="2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en-US" sz="1400" spc="25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editing</a:t>
                      </a:r>
                      <a:r>
                        <a:rPr lang="en-US" sz="1400" spc="-31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spc="-25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(images,</a:t>
                      </a:r>
                      <a:r>
                        <a:rPr lang="en-US" sz="1400" spc="-2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text,</a:t>
                      </a:r>
                      <a:r>
                        <a:rPr lang="en-US" sz="1400" spc="-235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etc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852993"/>
              </p:ext>
            </p:extLst>
          </p:nvPr>
        </p:nvGraphicFramePr>
        <p:xfrm>
          <a:off x="572322" y="3117871"/>
          <a:ext cx="3270022" cy="12541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70022"/>
              </a:tblGrid>
              <a:tr h="269875">
                <a:tc>
                  <a:txBody>
                    <a:bodyPr/>
                    <a:lstStyle/>
                    <a:p>
                      <a:pPr marL="36830" marR="0" algn="l">
                        <a:spcBef>
                          <a:spcPts val="6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Web development and</a:t>
                      </a:r>
                      <a:r>
                        <a:rPr lang="en-US" sz="1400" spc="-16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spc="1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ArcGIS integration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455">
                <a:tc>
                  <a:txBody>
                    <a:bodyPr/>
                    <a:lstStyle/>
                    <a:p>
                      <a:pPr marL="36830" marR="0" algn="l">
                        <a:spcBef>
                          <a:spcPts val="6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Web </a:t>
                      </a: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</a:t>
                      </a:r>
                      <a:r>
                        <a:rPr lang="en-US" sz="1400" spc="-205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spc="-15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tools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455">
                <a:tc>
                  <a:txBody>
                    <a:bodyPr/>
                    <a:lstStyle/>
                    <a:p>
                      <a:pPr marL="46355" marR="0" algn="l">
                        <a:spcBef>
                          <a:spcPts val="6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Doma</a:t>
                      </a:r>
                      <a:r>
                        <a:rPr lang="en-US" sz="1400" spc="-5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400" spc="-15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en-US" sz="1400" spc="-75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host</a:t>
                      </a:r>
                      <a:r>
                        <a:rPr lang="en-US" sz="1400" spc="1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400" spc="115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g </a:t>
                      </a: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re</a:t>
                      </a:r>
                      <a:r>
                        <a:rPr lang="en-US" sz="1400" spc="-105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  <a:r>
                        <a:rPr lang="en-US" sz="1400" spc="-27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strat</a:t>
                      </a:r>
                      <a:r>
                        <a:rPr lang="en-US" sz="1400" spc="4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on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340">
                <a:tc>
                  <a:txBody>
                    <a:bodyPr/>
                    <a:lstStyle/>
                    <a:p>
                      <a:pPr marL="46355" marR="0" algn="l">
                        <a:spcBef>
                          <a:spcPts val="6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Usability</a:t>
                      </a:r>
                      <a:r>
                        <a:rPr lang="en-US" sz="1400" spc="-1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testing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81000" y="2289321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2060"/>
                </a:solidFill>
              </a:rPr>
              <a:t>PHASE 2 (NOT FUNDED)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333767"/>
              </p:ext>
            </p:extLst>
          </p:nvPr>
        </p:nvGraphicFramePr>
        <p:xfrm>
          <a:off x="572322" y="940946"/>
          <a:ext cx="3237678" cy="13516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37678"/>
              </a:tblGrid>
              <a:tr h="322278">
                <a:tc>
                  <a:txBody>
                    <a:bodyPr/>
                    <a:lstStyle/>
                    <a:p>
                      <a:pPr marL="67945" marR="0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Map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810">
                <a:tc>
                  <a:txBody>
                    <a:bodyPr/>
                    <a:lstStyle/>
                    <a:p>
                      <a:pPr marL="525145" marR="0" lvl="1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Data Gathering and</a:t>
                      </a:r>
                      <a:r>
                        <a:rPr lang="en-US" sz="1400" spc="-8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Assessment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810">
                <a:tc>
                  <a:txBody>
                    <a:bodyPr/>
                    <a:lstStyle/>
                    <a:p>
                      <a:pPr marL="525145" marR="0" lvl="1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Product Design</a:t>
                      </a:r>
                      <a:r>
                        <a:rPr lang="en-US" sz="1400" spc="-115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Coordination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905">
                <a:tc>
                  <a:txBody>
                    <a:bodyPr/>
                    <a:lstStyle/>
                    <a:p>
                      <a:pPr marL="525145" marR="0" lvl="1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Custom Base Map </a:t>
                      </a:r>
                      <a:r>
                        <a:rPr lang="en-US" sz="1400" spc="-2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Vector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Tile</a:t>
                      </a:r>
                      <a:r>
                        <a:rPr lang="en-US" sz="1400" spc="-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Design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810">
                <a:tc>
                  <a:txBody>
                    <a:bodyPr/>
                    <a:lstStyle/>
                    <a:p>
                      <a:pPr marL="525145" marR="0" lvl="1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ArcGIS </a:t>
                      </a:r>
                      <a:r>
                        <a:rPr lang="en-US" sz="1400" spc="-2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Web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Map</a:t>
                      </a:r>
                      <a:r>
                        <a:rPr lang="en-US" sz="1400" spc="-75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Development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538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8150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Ongoing input/support needed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870" y="1428750"/>
            <a:ext cx="7886700" cy="326231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Data collection and verification for map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Website design and functionality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Photos and content for website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Itineraries 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56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indicators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276350"/>
            <a:ext cx="6493577" cy="292060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263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603"/>
            <a:ext cx="8229600" cy="857250"/>
          </a:xfrm>
        </p:spPr>
        <p:txBody>
          <a:bodyPr/>
          <a:lstStyle/>
          <a:p>
            <a:r>
              <a:rPr lang="en-US" dirty="0" smtClean="0"/>
              <a:t>Indicators to 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920750"/>
            <a:ext cx="822960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Employment and Industry (by sector)</a:t>
            </a:r>
          </a:p>
          <a:p>
            <a:r>
              <a:rPr lang="en-US" dirty="0" smtClean="0"/>
              <a:t>Travel expenditures</a:t>
            </a:r>
          </a:p>
          <a:p>
            <a:r>
              <a:rPr lang="en-US" dirty="0" smtClean="0"/>
              <a:t>Travel related tax revenue</a:t>
            </a:r>
          </a:p>
          <a:p>
            <a:r>
              <a:rPr lang="en-US" dirty="0" smtClean="0"/>
              <a:t>Hotel/motel tax collections</a:t>
            </a:r>
          </a:p>
          <a:p>
            <a:r>
              <a:rPr lang="en-US" dirty="0" smtClean="0"/>
              <a:t>Employment and earnings (by sector)</a:t>
            </a:r>
          </a:p>
          <a:p>
            <a:r>
              <a:rPr lang="en-US" dirty="0" smtClean="0"/>
              <a:t>Population change</a:t>
            </a:r>
          </a:p>
          <a:p>
            <a:r>
              <a:rPr lang="en-US" dirty="0" smtClean="0"/>
              <a:t>Educational attainment</a:t>
            </a:r>
          </a:p>
          <a:p>
            <a:r>
              <a:rPr lang="en-US" dirty="0" smtClean="0"/>
              <a:t>Income</a:t>
            </a:r>
          </a:p>
          <a:p>
            <a:r>
              <a:rPr lang="en-US" dirty="0" smtClean="0"/>
              <a:t>Second homes</a:t>
            </a:r>
          </a:p>
          <a:p>
            <a:r>
              <a:rPr lang="en-US" dirty="0" smtClean="0"/>
              <a:t>Business trends and impacts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66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7EE6-F7C9-3041-A28D-502F5689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4451" y="462781"/>
            <a:ext cx="7690757" cy="371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</a:rPr>
              <a:t>MNF Rec Economies Business Development Initiative</a:t>
            </a:r>
          </a:p>
          <a:p>
            <a:pPr defTabSz="685800"/>
            <a:endParaRPr lang="en-US" sz="2100" dirty="0">
              <a:solidFill>
                <a:prstClr val="black"/>
              </a:solidFill>
            </a:endParaRPr>
          </a:p>
          <a:p>
            <a:pPr defTabSz="685800"/>
            <a:r>
              <a:rPr lang="en-US" sz="1350" dirty="0">
                <a:solidFill>
                  <a:prstClr val="black"/>
                </a:solidFill>
              </a:rPr>
              <a:t>Woodlands Development Group &amp; Natural Capital Investment Fund – Nonprofit Community Development Financial Institutions (CDFIs) </a:t>
            </a:r>
          </a:p>
          <a:p>
            <a:pPr defTabSz="685800"/>
            <a:endParaRPr lang="en-US" sz="1350" dirty="0">
              <a:solidFill>
                <a:prstClr val="black"/>
              </a:solidFill>
            </a:endParaRPr>
          </a:p>
          <a:p>
            <a:pPr defTabSz="685800"/>
            <a:r>
              <a:rPr lang="en-US" sz="1350" dirty="0">
                <a:solidFill>
                  <a:prstClr val="black"/>
                </a:solidFill>
              </a:rPr>
              <a:t>Goal: diversify and advance the local economies of the Mon National Forest gateway communities by strengthening and capitalizing on the area’s natural assets by providing </a:t>
            </a:r>
            <a:r>
              <a:rPr lang="en-US" sz="1350" b="1" dirty="0">
                <a:solidFill>
                  <a:prstClr val="black"/>
                </a:solidFill>
              </a:rPr>
              <a:t>targeted business services</a:t>
            </a:r>
            <a:r>
              <a:rPr lang="en-US" sz="1350" dirty="0">
                <a:solidFill>
                  <a:prstClr val="black"/>
                </a:solidFill>
              </a:rPr>
              <a:t>, </a:t>
            </a:r>
            <a:r>
              <a:rPr lang="en-US" sz="1350" b="1" dirty="0">
                <a:solidFill>
                  <a:prstClr val="black"/>
                </a:solidFill>
              </a:rPr>
              <a:t>technical assistance</a:t>
            </a:r>
            <a:r>
              <a:rPr lang="en-US" sz="1350" dirty="0">
                <a:solidFill>
                  <a:prstClr val="black"/>
                </a:solidFill>
              </a:rPr>
              <a:t>, and </a:t>
            </a:r>
            <a:r>
              <a:rPr lang="en-US" sz="1350" b="1" dirty="0">
                <a:solidFill>
                  <a:prstClr val="black"/>
                </a:solidFill>
              </a:rPr>
              <a:t>access to capital</a:t>
            </a:r>
            <a:r>
              <a:rPr lang="en-US" sz="1350" dirty="0">
                <a:solidFill>
                  <a:prstClr val="black"/>
                </a:solidFill>
              </a:rPr>
              <a:t>. </a:t>
            </a:r>
          </a:p>
          <a:p>
            <a:pPr defTabSz="685800"/>
            <a:endParaRPr lang="en-US" sz="1350" dirty="0">
              <a:solidFill>
                <a:prstClr val="black"/>
              </a:solidFill>
            </a:endParaRPr>
          </a:p>
          <a:p>
            <a:pPr defTabSz="685800"/>
            <a:r>
              <a:rPr lang="en-US" sz="1350" dirty="0">
                <a:solidFill>
                  <a:prstClr val="black"/>
                </a:solidFill>
              </a:rPr>
              <a:t>$452,500 = Appalachian Regional Commission – WV State</a:t>
            </a:r>
            <a:br>
              <a:rPr lang="en-US" sz="1350" dirty="0">
                <a:solidFill>
                  <a:prstClr val="black"/>
                </a:solidFill>
              </a:rPr>
            </a:br>
            <a:r>
              <a:rPr lang="en-US" sz="1350" dirty="0">
                <a:solidFill>
                  <a:prstClr val="black"/>
                </a:solidFill>
              </a:rPr>
              <a:t>$452,500 = U.S. Economic Development Administration</a:t>
            </a:r>
            <a:br>
              <a:rPr lang="en-US" sz="1350" dirty="0">
                <a:solidFill>
                  <a:prstClr val="black"/>
                </a:solidFill>
              </a:rPr>
            </a:br>
            <a:r>
              <a:rPr lang="en-US" sz="1350" dirty="0">
                <a:solidFill>
                  <a:prstClr val="black"/>
                </a:solidFill>
              </a:rPr>
              <a:t>$300,000 = </a:t>
            </a:r>
            <a:r>
              <a:rPr lang="en-US" sz="1350" dirty="0" err="1">
                <a:solidFill>
                  <a:prstClr val="black"/>
                </a:solidFill>
              </a:rPr>
              <a:t>Benedum</a:t>
            </a:r>
            <a:r>
              <a:rPr lang="en-US" sz="1350" dirty="0">
                <a:solidFill>
                  <a:prstClr val="black"/>
                </a:solidFill>
              </a:rPr>
              <a:t> Foundation</a:t>
            </a:r>
            <a:br>
              <a:rPr lang="en-US" sz="1350" dirty="0">
                <a:solidFill>
                  <a:prstClr val="black"/>
                </a:solidFill>
              </a:rPr>
            </a:br>
            <a:r>
              <a:rPr lang="en-US" sz="1350" dirty="0">
                <a:solidFill>
                  <a:prstClr val="black"/>
                </a:solidFill>
              </a:rPr>
              <a:t>$50,000 = USDA Rural Business Development Grant</a:t>
            </a:r>
            <a:br>
              <a:rPr lang="en-US" sz="1350" dirty="0">
                <a:solidFill>
                  <a:prstClr val="black"/>
                </a:solidFill>
              </a:rPr>
            </a:br>
            <a:r>
              <a:rPr lang="en-US" sz="1350" dirty="0">
                <a:solidFill>
                  <a:prstClr val="black"/>
                </a:solidFill>
              </a:rPr>
              <a:t>= </a:t>
            </a:r>
            <a:r>
              <a:rPr lang="en-US" b="1" dirty="0">
                <a:solidFill>
                  <a:prstClr val="black"/>
                </a:solidFill>
              </a:rPr>
              <a:t>$1,255,000</a:t>
            </a:r>
          </a:p>
          <a:p>
            <a:pPr defTabSz="685800"/>
            <a:endParaRPr lang="en-US" sz="1350" dirty="0">
              <a:solidFill>
                <a:prstClr val="black"/>
              </a:solidFill>
            </a:endParaRPr>
          </a:p>
          <a:p>
            <a:pPr defTabSz="685800"/>
            <a:endParaRPr lang="en-US" sz="1350" dirty="0">
              <a:solidFill>
                <a:prstClr val="black"/>
              </a:solidFill>
            </a:endParaRPr>
          </a:p>
        </p:txBody>
      </p:sp>
      <p:pic>
        <p:nvPicPr>
          <p:cNvPr id="1028" name="Picture 4" descr="Image result for woodlands development 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460" y="4127272"/>
            <a:ext cx="3965462" cy="98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atural capital investment f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652" y="4127272"/>
            <a:ext cx="1524341" cy="101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4625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7EE6-F7C9-3041-A28D-502F5689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6" y="199711"/>
            <a:ext cx="9085214" cy="474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86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</a:t>
            </a:r>
            <a:r>
              <a:rPr lang="en-US" dirty="0"/>
              <a:t>One USDA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7EE6-F7C9-3041-A28D-502F5689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3263" y="1210656"/>
            <a:ext cx="420251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prstClr val="black"/>
                </a:solidFill>
              </a:rPr>
              <a:t>Modernizing USDA mission support activities </a:t>
            </a:r>
            <a:r>
              <a:rPr lang="en-US" sz="1500" dirty="0">
                <a:solidFill>
                  <a:prstClr val="black"/>
                </a:solidFill>
              </a:rPr>
              <a:t>to be more efficient and effective by utilizing enterprise solutions;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prstClr val="black"/>
                </a:solidFill>
              </a:rPr>
              <a:t>Serving customers and improving the delivery of USDA’s core missions;</a:t>
            </a:r>
          </a:p>
          <a:p>
            <a:pPr defTabSz="685800"/>
            <a:endParaRPr lang="en-US" dirty="0">
              <a:solidFill>
                <a:prstClr val="black"/>
              </a:solidFill>
            </a:endParaRPr>
          </a:p>
          <a:p>
            <a:pPr defTabSz="685800"/>
            <a:r>
              <a:rPr lang="en-US" sz="1500" b="1" dirty="0">
                <a:solidFill>
                  <a:prstClr val="black"/>
                </a:solidFill>
              </a:rPr>
              <a:t>2017 USDA Recreation Economy Resource Guide</a:t>
            </a:r>
          </a:p>
          <a:p>
            <a:pPr defTabSz="685800"/>
            <a:endParaRPr lang="en-US" sz="1500" b="1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38150"/>
            <a:ext cx="2621190" cy="3302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1" descr="cid:image001.png@01D30BB0.925A7DF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95" y="3749061"/>
            <a:ext cx="1896588" cy="13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581" y="3740850"/>
            <a:ext cx="1109670" cy="12317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211820"/>
            <a:ext cx="3193580" cy="4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451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29" y="914400"/>
            <a:ext cx="7829550" cy="2833217"/>
          </a:xfrm>
        </p:spPr>
        <p:txBody>
          <a:bodyPr>
            <a:noAutofit/>
          </a:bodyPr>
          <a:lstStyle/>
          <a:p>
            <a:r>
              <a:rPr lang="en-US" sz="1800" dirty="0" smtClean="0"/>
              <a:t>Working </a:t>
            </a:r>
            <a:r>
              <a:rPr lang="en-US" sz="1800" dirty="0"/>
              <a:t>with community and Forest </a:t>
            </a:r>
            <a:r>
              <a:rPr lang="en-US" sz="1800" dirty="0" smtClean="0"/>
              <a:t>Service, </a:t>
            </a:r>
            <a:r>
              <a:rPr lang="en-US" sz="1800" dirty="0"/>
              <a:t>a brand would be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 smtClean="0"/>
              <a:t>co-designed </a:t>
            </a:r>
            <a:r>
              <a:rPr lang="en-US" sz="1800" b="1" dirty="0"/>
              <a:t>that residents could see as opportunities to be part of the forest </a:t>
            </a:r>
            <a:r>
              <a:rPr lang="en-US" sz="1800" b="1" dirty="0" smtClean="0"/>
              <a:t>story </a:t>
            </a:r>
            <a:r>
              <a:rPr lang="en-US" sz="1800" dirty="0" smtClean="0"/>
              <a:t>and</a:t>
            </a:r>
            <a:r>
              <a:rPr lang="en-US" sz="1800" b="1" dirty="0" smtClean="0"/>
              <a:t> </a:t>
            </a:r>
            <a:r>
              <a:rPr lang="en-US" sz="1800" dirty="0" smtClean="0"/>
              <a:t>allow </a:t>
            </a:r>
            <a:r>
              <a:rPr lang="en-US" sz="1800" dirty="0"/>
              <a:t>for </a:t>
            </a:r>
            <a:r>
              <a:rPr lang="en-US" sz="1800" b="1" dirty="0"/>
              <a:t>cooperation among communities </a:t>
            </a:r>
            <a:r>
              <a:rPr lang="en-US" sz="1800" dirty="0"/>
              <a:t>with a vision of offering a week of experiences for visitors that allow for towns who identify with nearby attractions </a:t>
            </a:r>
            <a:r>
              <a:rPr lang="en-US" sz="1800" dirty="0" smtClean="0"/>
              <a:t>to </a:t>
            </a:r>
            <a:r>
              <a:rPr lang="en-US" sz="1800" dirty="0"/>
              <a:t>be </a:t>
            </a:r>
            <a:r>
              <a:rPr lang="en-US" sz="1800" b="1" dirty="0"/>
              <a:t>recognized as unique within a trail of linked opportunities. </a:t>
            </a:r>
            <a:endParaRPr lang="en-US" sz="1800" b="1" dirty="0" smtClean="0"/>
          </a:p>
          <a:p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publicinterestdesign.sandbox.wvu.edu/mon-forest-towns/style-manual</a:t>
            </a:r>
            <a:endParaRPr lang="en-US" sz="1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F847EE6-F7C9-3041-A28D-502F5689C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81" y="3253301"/>
            <a:ext cx="2000250" cy="188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948" y="3217582"/>
            <a:ext cx="2207419" cy="19216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029" y="3201273"/>
            <a:ext cx="2139970" cy="1886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1426" y="3201272"/>
            <a:ext cx="2286295" cy="188647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74567" y="1333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Developing a Common identity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979"/>
            <a:ext cx="8229600" cy="857250"/>
          </a:xfrm>
        </p:spPr>
        <p:txBody>
          <a:bodyPr/>
          <a:lstStyle/>
          <a:p>
            <a:r>
              <a:rPr lang="en-US" dirty="0" smtClean="0"/>
              <a:t>Breakout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56032"/>
            <a:ext cx="8839200" cy="339447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400" dirty="0"/>
              <a:t>What are the Pros/Cons of a regional partnership?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(5 mins)</a:t>
            </a:r>
          </a:p>
          <a:p>
            <a:pPr marL="342900" lvl="1" indent="0">
              <a:buNone/>
            </a:pPr>
            <a:endParaRPr lang="en-US" sz="1600" dirty="0"/>
          </a:p>
          <a:p>
            <a:pPr lvl="1"/>
            <a:r>
              <a:rPr lang="en-US" sz="2400" dirty="0"/>
              <a:t>What would your desired outcomes be from the MFTP</a:t>
            </a:r>
            <a:r>
              <a:rPr lang="en-US" sz="2400" dirty="0" smtClean="0"/>
              <a:t>? </a:t>
            </a:r>
            <a:br>
              <a:rPr lang="en-US" sz="2400" dirty="0" smtClean="0"/>
            </a:br>
            <a:r>
              <a:rPr lang="en-US" sz="2400" b="1" dirty="0" smtClean="0"/>
              <a:t>(10 mins)</a:t>
            </a:r>
          </a:p>
          <a:p>
            <a:pPr lvl="1"/>
            <a:endParaRPr lang="en-US" sz="1200" dirty="0" smtClean="0"/>
          </a:p>
          <a:p>
            <a:pPr lvl="1"/>
            <a:r>
              <a:rPr lang="en-US" sz="2400" dirty="0" smtClean="0"/>
              <a:t> MOU </a:t>
            </a:r>
            <a:r>
              <a:rPr lang="en-US" sz="2400" dirty="0"/>
              <a:t>Feedback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(10 mins.)</a:t>
            </a:r>
          </a:p>
          <a:p>
            <a:pPr lvl="1"/>
            <a:endParaRPr lang="en-US" sz="1200" dirty="0" smtClean="0"/>
          </a:p>
          <a:p>
            <a:pPr lvl="1"/>
            <a:r>
              <a:rPr lang="en-US" sz="2400" dirty="0" smtClean="0"/>
              <a:t>Is </a:t>
            </a:r>
            <a:r>
              <a:rPr lang="en-US" sz="2400" dirty="0"/>
              <a:t>your community ready to commit a board member</a:t>
            </a:r>
            <a:r>
              <a:rPr lang="en-US" sz="2400" dirty="0" smtClean="0"/>
              <a:t>? </a:t>
            </a:r>
            <a:br>
              <a:rPr lang="en-US" sz="2400" dirty="0" smtClean="0"/>
            </a:br>
            <a:r>
              <a:rPr lang="en-US" sz="2400" b="1" dirty="0" smtClean="0"/>
              <a:t>(5 mins)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0293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9832"/>
          <a:stretch/>
        </p:blipFill>
        <p:spPr>
          <a:xfrm>
            <a:off x="130009" y="26157"/>
            <a:ext cx="4674535" cy="4969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3665765" y="624962"/>
            <a:ext cx="402750" cy="239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15738" y="201563"/>
            <a:ext cx="4572000" cy="466281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en-US" sz="2700" b="1" dirty="0">
                <a:solidFill>
                  <a:prstClr val="black"/>
                </a:solidFill>
              </a:rPr>
              <a:t>Mon Forest Towns</a:t>
            </a:r>
          </a:p>
          <a:p>
            <a:pPr defTabSz="685800"/>
            <a:r>
              <a:rPr lang="en-US" sz="2700" dirty="0">
                <a:solidFill>
                  <a:prstClr val="black"/>
                </a:solidFill>
              </a:rPr>
              <a:t>Davis</a:t>
            </a:r>
          </a:p>
          <a:p>
            <a:pPr defTabSz="685800"/>
            <a:r>
              <a:rPr lang="en-US" sz="2700" dirty="0">
                <a:solidFill>
                  <a:prstClr val="black"/>
                </a:solidFill>
              </a:rPr>
              <a:t>Thomas</a:t>
            </a:r>
          </a:p>
          <a:p>
            <a:pPr defTabSz="685800"/>
            <a:r>
              <a:rPr lang="en-US" sz="2700" dirty="0">
                <a:solidFill>
                  <a:prstClr val="black"/>
                </a:solidFill>
              </a:rPr>
              <a:t>Parsons</a:t>
            </a:r>
          </a:p>
          <a:p>
            <a:pPr defTabSz="685800"/>
            <a:r>
              <a:rPr lang="en-US" sz="2700" dirty="0">
                <a:solidFill>
                  <a:prstClr val="black"/>
                </a:solidFill>
              </a:rPr>
              <a:t>Petersburg</a:t>
            </a:r>
          </a:p>
          <a:p>
            <a:pPr defTabSz="685800"/>
            <a:r>
              <a:rPr lang="en-US" sz="2700" dirty="0">
                <a:solidFill>
                  <a:prstClr val="black"/>
                </a:solidFill>
              </a:rPr>
              <a:t>Franklin</a:t>
            </a:r>
          </a:p>
          <a:p>
            <a:pPr defTabSz="685800"/>
            <a:r>
              <a:rPr lang="en-US" sz="2700" dirty="0">
                <a:solidFill>
                  <a:prstClr val="black"/>
                </a:solidFill>
              </a:rPr>
              <a:t>Marlinton</a:t>
            </a:r>
          </a:p>
          <a:p>
            <a:pPr defTabSz="685800"/>
            <a:r>
              <a:rPr lang="en-US" sz="2700" dirty="0">
                <a:solidFill>
                  <a:prstClr val="black"/>
                </a:solidFill>
              </a:rPr>
              <a:t>Richwood</a:t>
            </a:r>
          </a:p>
          <a:p>
            <a:pPr defTabSz="685800"/>
            <a:r>
              <a:rPr lang="en-US" sz="2700" dirty="0">
                <a:solidFill>
                  <a:prstClr val="black"/>
                </a:solidFill>
              </a:rPr>
              <a:t>Cowen/Webster Springs</a:t>
            </a:r>
          </a:p>
          <a:p>
            <a:pPr defTabSz="685800"/>
            <a:r>
              <a:rPr lang="en-US" sz="2700" dirty="0">
                <a:solidFill>
                  <a:prstClr val="black"/>
                </a:solidFill>
              </a:rPr>
              <a:t>Elkins</a:t>
            </a:r>
          </a:p>
          <a:p>
            <a:pPr defTabSz="685800"/>
            <a:r>
              <a:rPr lang="en-US" sz="2700" dirty="0">
                <a:solidFill>
                  <a:prstClr val="black"/>
                </a:solidFill>
              </a:rPr>
              <a:t>White Sulphur Springs</a:t>
            </a:r>
          </a:p>
        </p:txBody>
      </p:sp>
      <p:sp>
        <p:nvSpPr>
          <p:cNvPr id="9" name="Oval 8"/>
          <p:cNvSpPr/>
          <p:nvPr/>
        </p:nvSpPr>
        <p:spPr>
          <a:xfrm>
            <a:off x="2628901" y="767443"/>
            <a:ext cx="562331" cy="220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08390" y="1067262"/>
            <a:ext cx="671660" cy="241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86040" y="1454118"/>
            <a:ext cx="507626" cy="3096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68514" y="2440008"/>
            <a:ext cx="466628" cy="3096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21830" y="3719598"/>
            <a:ext cx="528419" cy="3096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9251" y="3874413"/>
            <a:ext cx="574277" cy="3096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8353" y="2983583"/>
            <a:ext cx="6645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900" b="1" dirty="0">
                <a:solidFill>
                  <a:prstClr val="black"/>
                </a:solidFill>
              </a:rPr>
              <a:t>Cowen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80648" y="4582605"/>
            <a:ext cx="1442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900" b="1" dirty="0">
                <a:solidFill>
                  <a:prstClr val="black"/>
                </a:solidFill>
              </a:rPr>
              <a:t>White Sulphur Springs</a:t>
            </a:r>
          </a:p>
        </p:txBody>
      </p:sp>
      <p:sp>
        <p:nvSpPr>
          <p:cNvPr id="17" name="Oval 16"/>
          <p:cNvSpPr/>
          <p:nvPr/>
        </p:nvSpPr>
        <p:spPr>
          <a:xfrm>
            <a:off x="1548354" y="2932642"/>
            <a:ext cx="528419" cy="3096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880648" y="4531664"/>
            <a:ext cx="1315038" cy="3096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56262" y="417212"/>
            <a:ext cx="6645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900" b="1" dirty="0">
                <a:solidFill>
                  <a:prstClr val="black"/>
                </a:solidFill>
              </a:rPr>
              <a:t>Thomas</a:t>
            </a:r>
          </a:p>
        </p:txBody>
      </p:sp>
      <p:sp>
        <p:nvSpPr>
          <p:cNvPr id="20" name="Oval 19"/>
          <p:cNvSpPr/>
          <p:nvPr/>
        </p:nvSpPr>
        <p:spPr>
          <a:xfrm>
            <a:off x="3556262" y="366271"/>
            <a:ext cx="552128" cy="3096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41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930" y="171450"/>
            <a:ext cx="8472267" cy="857250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WVU rural tourism design Team</a:t>
            </a:r>
            <a:br>
              <a:rPr lang="en-US" sz="3000" dirty="0"/>
            </a:b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8461" y="670050"/>
            <a:ext cx="6172200" cy="3394472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r>
              <a:rPr lang="en-US" sz="1800" dirty="0"/>
              <a:t>Extension Service</a:t>
            </a:r>
          </a:p>
          <a:p>
            <a:pPr lvl="2"/>
            <a:r>
              <a:rPr lang="en-US" sz="1350" dirty="0"/>
              <a:t>Project Coordination</a:t>
            </a:r>
          </a:p>
          <a:p>
            <a:pPr lvl="2"/>
            <a:r>
              <a:rPr lang="en-US" sz="1350" dirty="0"/>
              <a:t>Facilitation of Partnership Meetings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026121" y="734960"/>
            <a:ext cx="61722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1800" dirty="0"/>
              <a:t>Natural Resources Analysis Center</a:t>
            </a:r>
          </a:p>
          <a:p>
            <a:pPr lvl="2"/>
            <a:r>
              <a:rPr lang="en-US" sz="1350" dirty="0"/>
              <a:t>GIS Mapping of Forest and Community Resources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33939" y="1456626"/>
            <a:ext cx="61722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1800" dirty="0"/>
              <a:t>Landscape Architecture</a:t>
            </a:r>
          </a:p>
          <a:p>
            <a:pPr lvl="2"/>
            <a:r>
              <a:rPr lang="en-US" sz="1350" dirty="0"/>
              <a:t>Site Design for Community Projects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220999" y="2201200"/>
            <a:ext cx="61722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1800" dirty="0"/>
              <a:t>Graphic Design Program</a:t>
            </a:r>
          </a:p>
          <a:p>
            <a:pPr lvl="2"/>
            <a:r>
              <a:rPr lang="en-US" sz="1350" dirty="0"/>
              <a:t>Social Design and Community Branding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220999" y="1548923"/>
            <a:ext cx="6172200" cy="130455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1800" dirty="0"/>
              <a:t>Recreation, Parks, and Tourism Resources</a:t>
            </a:r>
          </a:p>
          <a:p>
            <a:pPr lvl="2"/>
            <a:r>
              <a:rPr lang="en-US" sz="1350" dirty="0"/>
              <a:t>Impact Indicator Measurement</a:t>
            </a:r>
          </a:p>
        </p:txBody>
      </p:sp>
      <p:pic>
        <p:nvPicPr>
          <p:cNvPr id="11" name="Picture 10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671" y="3404351"/>
            <a:ext cx="3709371" cy="1675827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390820" y="2585862"/>
            <a:ext cx="61722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endParaRPr lang="en-US" sz="135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6DF2914-0BAB-4AFD-8558-2C6136E9E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499" y="3502406"/>
            <a:ext cx="3004916" cy="1386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7" y="3332838"/>
            <a:ext cx="2005929" cy="1810662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296053" y="2178292"/>
            <a:ext cx="61722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1800" dirty="0"/>
              <a:t>Master of Public Administration</a:t>
            </a:r>
          </a:p>
          <a:p>
            <a:pPr lvl="2"/>
            <a:r>
              <a:rPr lang="en-US" sz="1350" dirty="0"/>
              <a:t>Capstone research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941370" y="2860121"/>
            <a:ext cx="61722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1800" dirty="0"/>
              <a:t>School of Media</a:t>
            </a:r>
          </a:p>
          <a:p>
            <a:pPr lvl="2"/>
            <a:r>
              <a:rPr lang="en-US" sz="1350" dirty="0"/>
              <a:t>Martin Hall Agency</a:t>
            </a:r>
          </a:p>
        </p:txBody>
      </p:sp>
    </p:spTree>
    <p:extLst>
      <p:ext uri="{BB962C8B-B14F-4D97-AF65-F5344CB8AC3E}">
        <p14:creationId xmlns:p14="http://schemas.microsoft.com/office/powerpoint/2010/main" val="4457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>
                <a:hlinkClick r:id="rId2"/>
              </a:rPr>
              <a:t>https://publicinterestdesign.sandbox.wvu.edu/mon-forest-towns</a:t>
            </a:r>
            <a:endParaRPr lang="en-US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895350"/>
            <a:ext cx="8058557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95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71450"/>
            <a:ext cx="8229600" cy="857250"/>
          </a:xfrm>
        </p:spPr>
        <p:txBody>
          <a:bodyPr/>
          <a:lstStyle/>
          <a:p>
            <a:r>
              <a:rPr lang="en-US" u="sng" dirty="0" smtClean="0"/>
              <a:t>Community assessments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Identify assets </a:t>
            </a:r>
          </a:p>
          <a:p>
            <a:pPr lvl="0"/>
            <a:r>
              <a:rPr lang="en-US" dirty="0"/>
              <a:t>Improve community access to MNF</a:t>
            </a:r>
          </a:p>
          <a:p>
            <a:pPr lvl="0"/>
            <a:r>
              <a:rPr lang="en-US" dirty="0"/>
              <a:t>Improved branding and wayfinding</a:t>
            </a:r>
          </a:p>
          <a:p>
            <a:pPr lvl="0"/>
            <a:r>
              <a:rPr lang="en-US" dirty="0"/>
              <a:t>Improved local knowledge of area resources</a:t>
            </a:r>
          </a:p>
          <a:p>
            <a:pPr lvl="0"/>
            <a:r>
              <a:rPr lang="en-US" dirty="0"/>
              <a:t>Improved signage to key recreation areas</a:t>
            </a:r>
          </a:p>
          <a:p>
            <a:pPr lvl="0"/>
            <a:r>
              <a:rPr lang="en-US" dirty="0"/>
              <a:t>Collaborative CVB marketing across the region</a:t>
            </a:r>
          </a:p>
          <a:p>
            <a:pPr lvl="0"/>
            <a:r>
              <a:rPr lang="en-US" dirty="0"/>
              <a:t>Identifying barriers</a:t>
            </a:r>
          </a:p>
          <a:p>
            <a:pPr lvl="0"/>
            <a:r>
              <a:rPr lang="en-US" dirty="0"/>
              <a:t>Change mentality and be more open to working in a positive direction and allowing change </a:t>
            </a:r>
          </a:p>
          <a:p>
            <a:pPr lvl="0"/>
            <a:r>
              <a:rPr lang="en-US" dirty="0"/>
              <a:t>Improved networking and communication with Forest Service personnel </a:t>
            </a:r>
          </a:p>
          <a:p>
            <a:pPr lvl="0"/>
            <a:r>
              <a:rPr lang="en-US" b="1" dirty="0"/>
              <a:t>Move forward together to improve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30338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+mj-lt"/>
              </a:rPr>
              <a:t>G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oals </a:t>
            </a:r>
            <a:r>
              <a:rPr lang="en-US" b="1" dirty="0">
                <a:solidFill>
                  <a:srgbClr val="002060"/>
                </a:solidFill>
                <a:latin typeface="+mj-lt"/>
              </a:rPr>
              <a:t>for your community that you would hope to achieve through participation in the MNF Recreation Economies initiative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7169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95250"/>
            <a:ext cx="8229600" cy="857250"/>
          </a:xfrm>
        </p:spPr>
        <p:txBody>
          <a:bodyPr/>
          <a:lstStyle/>
          <a:p>
            <a:r>
              <a:rPr lang="en-US" dirty="0" smtClean="0"/>
              <a:t>Community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90550"/>
            <a:ext cx="8229600" cy="3394472"/>
          </a:xfrm>
        </p:spPr>
        <p:txBody>
          <a:bodyPr>
            <a:noAutofit/>
          </a:bodyPr>
          <a:lstStyle/>
          <a:p>
            <a:r>
              <a:rPr lang="en-US" sz="1400" b="1" dirty="0"/>
              <a:t>Tourism </a:t>
            </a:r>
            <a:r>
              <a:rPr lang="en-US" sz="1400" b="1" dirty="0" smtClean="0"/>
              <a:t>Management</a:t>
            </a:r>
          </a:p>
          <a:p>
            <a:r>
              <a:rPr lang="en-US" sz="1400" dirty="0" smtClean="0"/>
              <a:t>Community Interaction</a:t>
            </a:r>
          </a:p>
          <a:p>
            <a:r>
              <a:rPr lang="en-US" sz="1400" b="1" dirty="0" smtClean="0"/>
              <a:t>Transportation </a:t>
            </a:r>
            <a:r>
              <a:rPr lang="en-US" sz="1400" b="1" dirty="0"/>
              <a:t>and </a:t>
            </a:r>
            <a:r>
              <a:rPr lang="en-US" sz="1400" b="1" dirty="0" smtClean="0"/>
              <a:t>Signage</a:t>
            </a:r>
          </a:p>
          <a:p>
            <a:r>
              <a:rPr lang="en-US" sz="1400" b="1" dirty="0" smtClean="0"/>
              <a:t>Community Information</a:t>
            </a:r>
          </a:p>
          <a:p>
            <a:r>
              <a:rPr lang="en-US" sz="1400" b="1" dirty="0" smtClean="0"/>
              <a:t>Hospitality</a:t>
            </a:r>
          </a:p>
          <a:p>
            <a:r>
              <a:rPr lang="en-US" sz="1400" dirty="0" smtClean="0"/>
              <a:t>Aesthetics</a:t>
            </a:r>
          </a:p>
          <a:p>
            <a:r>
              <a:rPr lang="en-US" sz="1400" dirty="0" smtClean="0"/>
              <a:t>Tourism Assets</a:t>
            </a:r>
          </a:p>
          <a:p>
            <a:r>
              <a:rPr lang="en-US" sz="1400" dirty="0" smtClean="0"/>
              <a:t>Environment</a:t>
            </a:r>
          </a:p>
          <a:p>
            <a:r>
              <a:rPr lang="en-US" sz="1400" b="1" dirty="0" smtClean="0"/>
              <a:t>Tourist Education</a:t>
            </a:r>
          </a:p>
          <a:p>
            <a:r>
              <a:rPr lang="en-US" sz="1400" b="1" dirty="0" smtClean="0"/>
              <a:t>Services</a:t>
            </a:r>
          </a:p>
          <a:p>
            <a:r>
              <a:rPr lang="en-US" sz="1400" dirty="0" smtClean="0"/>
              <a:t>Accessibility</a:t>
            </a:r>
          </a:p>
          <a:p>
            <a:r>
              <a:rPr lang="en-US" sz="1400" dirty="0" smtClean="0"/>
              <a:t>Visitor Motives</a:t>
            </a:r>
          </a:p>
          <a:p>
            <a:r>
              <a:rPr lang="en-US" sz="1400" dirty="0" smtClean="0"/>
              <a:t>Main </a:t>
            </a:r>
            <a:r>
              <a:rPr lang="en-US" sz="1400" dirty="0"/>
              <a:t>Downtown Business </a:t>
            </a:r>
            <a:r>
              <a:rPr lang="en-US" sz="1400" dirty="0" smtClean="0"/>
              <a:t>Area</a:t>
            </a:r>
          </a:p>
          <a:p>
            <a:r>
              <a:rPr lang="en-US" sz="1400" b="1" dirty="0" smtClean="0"/>
              <a:t>Target Market(s)</a:t>
            </a:r>
          </a:p>
          <a:p>
            <a:r>
              <a:rPr lang="en-US" sz="1400" dirty="0" smtClean="0"/>
              <a:t>Strengths</a:t>
            </a:r>
            <a:r>
              <a:rPr lang="en-US" sz="1400" dirty="0"/>
              <a:t>, </a:t>
            </a:r>
            <a:r>
              <a:rPr lang="en-US" sz="1400" b="1" dirty="0"/>
              <a:t>Challenges, Opportunities, </a:t>
            </a:r>
            <a:r>
              <a:rPr lang="en-US" sz="1400" dirty="0"/>
              <a:t>and </a:t>
            </a:r>
            <a:r>
              <a:rPr lang="en-US" sz="1400" dirty="0" smtClean="0"/>
              <a:t>Goals</a:t>
            </a:r>
            <a:endParaRPr lang="en-US" sz="1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275058"/>
              </p:ext>
            </p:extLst>
          </p:nvPr>
        </p:nvGraphicFramePr>
        <p:xfrm>
          <a:off x="3470275" y="978488"/>
          <a:ext cx="5330825" cy="350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2340"/>
                <a:gridCol w="778012"/>
                <a:gridCol w="1037350"/>
                <a:gridCol w="889157"/>
                <a:gridCol w="665221"/>
                <a:gridCol w="88874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= Strongly Disagree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 = Disagree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 = Somewhat Disagree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4=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Somewhat Agree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5= Agree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 = Strongly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Agree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04142" y="592723"/>
            <a:ext cx="2701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Tables</a:t>
            </a:r>
            <a:endParaRPr lang="en-US" sz="1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4141" y="2242192"/>
            <a:ext cx="2701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Comments</a:t>
            </a:r>
            <a:endParaRPr lang="en-US" sz="16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4142" y="1411195"/>
            <a:ext cx="5258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Overall Mean </a:t>
            </a:r>
            <a:r>
              <a:rPr lang="en-US" sz="1400" dirty="0" smtClean="0">
                <a:latin typeface="+mj-lt"/>
              </a:rPr>
              <a:t>(below 3 indicates collective challenge)</a:t>
            </a:r>
          </a:p>
          <a:p>
            <a:r>
              <a:rPr lang="en-US" sz="1600" dirty="0" smtClean="0">
                <a:latin typeface="+mj-lt"/>
              </a:rPr>
              <a:t>Standard Dev. </a:t>
            </a:r>
            <a:r>
              <a:rPr lang="en-US" sz="1400" dirty="0" smtClean="0">
                <a:latin typeface="+mj-lt"/>
              </a:rPr>
              <a:t>(low indicates similar responses, high indicates varied responses)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0954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Services </a:t>
            </a:r>
            <a:r>
              <a:rPr lang="en-US" b="1" u="sng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394472"/>
          </a:xfrm>
        </p:spPr>
        <p:txBody>
          <a:bodyPr>
            <a:normAutofit/>
          </a:bodyPr>
          <a:lstStyle/>
          <a:p>
            <a:r>
              <a:rPr lang="en-US" b="1" dirty="0" smtClean="0"/>
              <a:t>Davis </a:t>
            </a:r>
            <a:r>
              <a:rPr lang="en-US" b="1" dirty="0"/>
              <a:t>comments:</a:t>
            </a:r>
            <a:endParaRPr lang="en-US" dirty="0"/>
          </a:p>
          <a:p>
            <a:pPr lvl="1"/>
            <a:r>
              <a:rPr lang="en-US" dirty="0"/>
              <a:t>Davis Riverfront park has a little public restroom</a:t>
            </a:r>
          </a:p>
          <a:p>
            <a:r>
              <a:rPr lang="en-US" b="1" dirty="0" smtClean="0"/>
              <a:t>Marlinton </a:t>
            </a:r>
            <a:r>
              <a:rPr lang="en-US" b="1" dirty="0"/>
              <a:t>comments:</a:t>
            </a:r>
            <a:endParaRPr lang="en-US" dirty="0"/>
          </a:p>
          <a:p>
            <a:pPr lvl="1"/>
            <a:r>
              <a:rPr lang="en-US" dirty="0" smtClean="0"/>
              <a:t>Public </a:t>
            </a:r>
            <a:r>
              <a:rPr lang="en-US" dirty="0"/>
              <a:t>restrooms are available but not advertised</a:t>
            </a:r>
          </a:p>
          <a:p>
            <a:r>
              <a:rPr lang="en-US" b="1" dirty="0"/>
              <a:t>Richwood comments:</a:t>
            </a:r>
            <a:endParaRPr lang="en-US" dirty="0"/>
          </a:p>
          <a:p>
            <a:pPr lvl="1"/>
            <a:r>
              <a:rPr lang="en-US" dirty="0"/>
              <a:t>Public restrooms locked at city park unless there is an event </a:t>
            </a:r>
          </a:p>
          <a:p>
            <a:r>
              <a:rPr lang="en-US" b="1" dirty="0"/>
              <a:t>Elkins comments:</a:t>
            </a:r>
            <a:endParaRPr lang="en-US" dirty="0"/>
          </a:p>
          <a:p>
            <a:pPr lvl="1"/>
            <a:r>
              <a:rPr lang="en-US" dirty="0"/>
              <a:t>Trailheads are available but might be hard to find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337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63956C-9017-4611-8D7F-A1637DFC3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MFT Asset map &amp; website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8C3A57-3058-4EBC-B624-C93127616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chemeClr val="tx1"/>
                </a:solidFill>
              </a:rPr>
              <a:t>Collaborators </a:t>
            </a:r>
          </a:p>
          <a:p>
            <a:r>
              <a:rPr lang="en-US" sz="2000" dirty="0">
                <a:solidFill>
                  <a:schemeClr val="tx1"/>
                </a:solidFill>
              </a:rPr>
              <a:t>WVU Extension Family &amp; Community Development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Natural Resource Analysis Center (WVU Davis College)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Graphic Design (WVU College of Creative Arts)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Robin Bruns (</a:t>
            </a:r>
            <a:r>
              <a:rPr lang="en-US" sz="2000" b="1" dirty="0" err="1">
                <a:solidFill>
                  <a:schemeClr val="tx1"/>
                </a:solidFill>
              </a:rPr>
              <a:t>Poca</a:t>
            </a:r>
            <a:r>
              <a:rPr lang="en-US" sz="2000" b="1" dirty="0">
                <a:solidFill>
                  <a:schemeClr val="tx1"/>
                </a:solidFill>
              </a:rPr>
              <a:t> Trails, independent contractor)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Recreation, Parks and Tourism Resources (WVU Davis College)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Monongahela </a:t>
            </a:r>
            <a:r>
              <a:rPr lang="en-US" sz="2000" dirty="0">
                <a:solidFill>
                  <a:schemeClr val="tx1"/>
                </a:solidFill>
              </a:rPr>
              <a:t>National </a:t>
            </a:r>
            <a:r>
              <a:rPr lang="en-US" sz="2000" dirty="0" smtClean="0">
                <a:solidFill>
                  <a:schemeClr val="tx1"/>
                </a:solidFill>
              </a:rPr>
              <a:t>Forest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Local stakeholders (CVB’s, etc.) </a:t>
            </a:r>
          </a:p>
        </p:txBody>
      </p:sp>
    </p:spTree>
    <p:extLst>
      <p:ext uri="{BB962C8B-B14F-4D97-AF65-F5344CB8AC3E}">
        <p14:creationId xmlns:p14="http://schemas.microsoft.com/office/powerpoint/2010/main" val="437997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WVUBrand4x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9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WVUBrand.thmx</Template>
  <TotalTime>5036</TotalTime>
  <Words>800</Words>
  <Application>Microsoft Office PowerPoint</Application>
  <PresentationFormat>On-screen Show (16:9)</PresentationFormat>
  <Paragraphs>183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Times New Roman</vt:lpstr>
      <vt:lpstr>Times New Roman (Body)</vt:lpstr>
      <vt:lpstr>Wingdings 3</vt:lpstr>
      <vt:lpstr>1_Custom Design</vt:lpstr>
      <vt:lpstr>5_Custom Design</vt:lpstr>
      <vt:lpstr>2_Custom Design</vt:lpstr>
      <vt:lpstr>Custom Design</vt:lpstr>
      <vt:lpstr>3_Custom Design</vt:lpstr>
      <vt:lpstr>4_Custom Design</vt:lpstr>
      <vt:lpstr>WVUBrand4x3</vt:lpstr>
      <vt:lpstr>Wisp</vt:lpstr>
      <vt:lpstr>1_Wisp</vt:lpstr>
      <vt:lpstr>Mon Forest Towns Summit  June 13, 2019  Elkins, WV</vt:lpstr>
      <vt:lpstr>2018 One USDA</vt:lpstr>
      <vt:lpstr>PowerPoint Presentation</vt:lpstr>
      <vt:lpstr>WVU rural tourism design Team </vt:lpstr>
      <vt:lpstr>https://publicinterestdesign.sandbox.wvu.edu/mon-forest-towns</vt:lpstr>
      <vt:lpstr>Community assessments</vt:lpstr>
      <vt:lpstr>Community assessments</vt:lpstr>
      <vt:lpstr>Services Comments</vt:lpstr>
      <vt:lpstr>MFT Asset map &amp; website</vt:lpstr>
      <vt:lpstr>MFT Asset map &amp; website</vt:lpstr>
      <vt:lpstr>Draft web map application (basic)</vt:lpstr>
      <vt:lpstr>Task details: Data development</vt:lpstr>
      <vt:lpstr>monforesttowns.com</vt:lpstr>
      <vt:lpstr>Phase 1 summer and fall 2019 (funded)</vt:lpstr>
      <vt:lpstr>Ongoing input/support needed</vt:lpstr>
      <vt:lpstr>Impact indicators</vt:lpstr>
      <vt:lpstr>Indicators to Track</vt:lpstr>
      <vt:lpstr>PowerPoint Presentation</vt:lpstr>
      <vt:lpstr>PowerPoint Presentation</vt:lpstr>
      <vt:lpstr>Developing a Common identity</vt:lpstr>
      <vt:lpstr>Breakout session</vt:lpstr>
    </vt:vector>
  </TitlesOfParts>
  <Manager/>
  <Company>West Virginia University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Chris Schwer</dc:creator>
  <cp:keywords/>
  <dc:description/>
  <cp:lastModifiedBy>Douglas Arbogast </cp:lastModifiedBy>
  <cp:revision>203</cp:revision>
  <cp:lastPrinted>2019-06-12T22:53:35Z</cp:lastPrinted>
  <dcterms:created xsi:type="dcterms:W3CDTF">2011-03-24T20:59:43Z</dcterms:created>
  <dcterms:modified xsi:type="dcterms:W3CDTF">2019-06-13T12:21:28Z</dcterms:modified>
  <cp:category/>
</cp:coreProperties>
</file>